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1" r:id="rId17"/>
    <p:sldId id="282" r:id="rId18"/>
    <p:sldId id="283" r:id="rId19"/>
    <p:sldId id="279" r:id="rId20"/>
  </p:sldIdLst>
  <p:sldSz cx="18288000" cy="10288588"/>
  <p:notesSz cx="6858000" cy="9144000"/>
  <p:embeddedFontLst>
    <p:embeddedFont>
      <p:font typeface="Play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Medium" panose="000006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elblDDV70Uj28zRpCfF1+LLo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00049-73AA-4F34-8821-F72266468B21}">
  <a:tblStyle styleId="{D3000049-73AA-4F34-8821-F72266468B21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0E7"/>
          </a:solidFill>
        </a:fill>
      </a:tcStyle>
    </a:wholeTbl>
    <a:band1H>
      <a:tcTxStyle/>
      <a:tcStyle>
        <a:tcBdr/>
        <a:fill>
          <a:solidFill>
            <a:srgbClr val="CFE1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1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DFE897-1DE1-44E8-94F0-E5D65C809607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6280" y="1143000"/>
            <a:ext cx="5485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81ED2899-5265-0948-9DC0-5B2D0998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>
            <a:extLst>
              <a:ext uri="{FF2B5EF4-FFF2-40B4-BE49-F238E27FC236}">
                <a16:creationId xmlns:a16="http://schemas.microsoft.com/office/drawing/2014/main" id="{D2755382-B76D-5EFD-35A1-2494EB2ED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>
            <a:extLst>
              <a:ext uri="{FF2B5EF4-FFF2-40B4-BE49-F238E27FC236}">
                <a16:creationId xmlns:a16="http://schemas.microsoft.com/office/drawing/2014/main" id="{DAACB7CE-4AA5-2C09-EB9C-92BEF9AE6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843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8D5C9E98-3DA8-377C-3BFC-074F634F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6D45033C-0C91-A493-1466-39F59C914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E3F5486D-5827-0BA1-3958-3A071AFD4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4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0B667131-311C-73F5-6F6D-2BC6513F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C1B1380E-A27A-B286-513B-6B26E6E55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7D215462-EB94-5CFA-DFB5-C1E5BDB8D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0fd77391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0fd77391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9f2zGHgj15X8MzPDboofdWS5anbXyZI?usp=drive_link" TargetMode="External"/><Relationship Id="rId2" Type="http://schemas.openxmlformats.org/officeDocument/2006/relationships/hyperlink" Target="https://drive.google.com/drive/folders/1ytBxVxWWsRY1Og_KtItxwQTwo5rjqsLB?usp=sharing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2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 rot="5400000">
            <a:off x="5880000" y="-1883783"/>
            <a:ext cx="65280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 rot="5400000">
            <a:off x="10699500" y="2935783"/>
            <a:ext cx="87192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 rot="5400000">
            <a:off x="2698500" y="-893267"/>
            <a:ext cx="87192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lay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16944917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C395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0fd773917_0_334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g310fd773917_0_334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1: Minimal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over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fd773917_0_33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g310fd77391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fd77391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fd773917_0_337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g310fd773917_0_33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g310fd773917_0_33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10fd773917_0_337"/>
          <p:cNvSpPr txBox="1">
            <a:spLocks noGrp="1"/>
          </p:cNvSpPr>
          <p:nvPr>
            <p:ph type="subTitle" idx="1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10fd773917_0_337"/>
          <p:cNvSpPr txBox="1">
            <a:spLocks noGrp="1"/>
          </p:cNvSpPr>
          <p:nvPr>
            <p:ph type="subTitle" idx="2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bout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0fd773917_0_3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g310fd773917_0_346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g310fd773917_0_3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0fd773917_0_346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g310fd773917_0_346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1" name="Google Shape;121;g310fd773917_0_346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10fd773917_0_346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10fd773917_0_346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g310fd773917_0_346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10fd773917_0_346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g310fd773917_0_346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g310fd773917_0_346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genda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fd773917_0_359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10fd773917_0_359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310fd773917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475" y="-168980"/>
            <a:ext cx="9144000" cy="104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10fd773917_0_359"/>
          <p:cNvCxnSpPr/>
          <p:nvPr/>
        </p:nvCxnSpPr>
        <p:spPr>
          <a:xfrm>
            <a:off x="10350000" y="3111382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g310fd773917_0_359"/>
          <p:cNvCxnSpPr/>
          <p:nvPr/>
        </p:nvCxnSpPr>
        <p:spPr>
          <a:xfrm>
            <a:off x="10350000" y="5159540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g310fd773917_0_359"/>
          <p:cNvCxnSpPr/>
          <p:nvPr/>
        </p:nvCxnSpPr>
        <p:spPr>
          <a:xfrm>
            <a:off x="10350000" y="7293513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g310fd77391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0fd773917_0_359"/>
          <p:cNvSpPr txBox="1">
            <a:spLocks noGrp="1"/>
          </p:cNvSpPr>
          <p:nvPr>
            <p:ph type="subTitle" idx="1"/>
          </p:nvPr>
        </p:nvSpPr>
        <p:spPr>
          <a:xfrm>
            <a:off x="10121400" y="162901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7" name="Google Shape;137;g310fd773917_0_359"/>
          <p:cNvSpPr txBox="1">
            <a:spLocks noGrp="1"/>
          </p:cNvSpPr>
          <p:nvPr>
            <p:ph type="subTitle" idx="2"/>
          </p:nvPr>
        </p:nvSpPr>
        <p:spPr>
          <a:xfrm>
            <a:off x="10121400" y="210789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g310fd773917_0_359"/>
          <p:cNvSpPr txBox="1">
            <a:spLocks noGrp="1"/>
          </p:cNvSpPr>
          <p:nvPr>
            <p:ph type="subTitle" idx="3"/>
          </p:nvPr>
        </p:nvSpPr>
        <p:spPr>
          <a:xfrm>
            <a:off x="10121400" y="354197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9" name="Google Shape;139;g310fd773917_0_359"/>
          <p:cNvSpPr txBox="1">
            <a:spLocks noGrp="1"/>
          </p:cNvSpPr>
          <p:nvPr>
            <p:ph type="subTitle" idx="4"/>
          </p:nvPr>
        </p:nvSpPr>
        <p:spPr>
          <a:xfrm>
            <a:off x="10121400" y="402085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g310fd773917_0_359"/>
          <p:cNvSpPr txBox="1">
            <a:spLocks noGrp="1"/>
          </p:cNvSpPr>
          <p:nvPr>
            <p:ph type="subTitle" idx="5"/>
          </p:nvPr>
        </p:nvSpPr>
        <p:spPr>
          <a:xfrm>
            <a:off x="10121400" y="563303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1" name="Google Shape;141;g310fd773917_0_359"/>
          <p:cNvSpPr txBox="1">
            <a:spLocks noGrp="1"/>
          </p:cNvSpPr>
          <p:nvPr>
            <p:ph type="subTitle" idx="6"/>
          </p:nvPr>
        </p:nvSpPr>
        <p:spPr>
          <a:xfrm>
            <a:off x="10121400" y="611192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g310fd773917_0_359"/>
          <p:cNvSpPr txBox="1">
            <a:spLocks noGrp="1"/>
          </p:cNvSpPr>
          <p:nvPr>
            <p:ph type="subTitle" idx="7"/>
          </p:nvPr>
        </p:nvSpPr>
        <p:spPr>
          <a:xfrm>
            <a:off x="10121400" y="7882116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3" name="Google Shape;143;g310fd773917_0_359"/>
          <p:cNvSpPr txBox="1">
            <a:spLocks noGrp="1"/>
          </p:cNvSpPr>
          <p:nvPr>
            <p:ph type="subTitle" idx="8"/>
          </p:nvPr>
        </p:nvSpPr>
        <p:spPr>
          <a:xfrm>
            <a:off x="10121400" y="836100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g310fd773917_0_359"/>
          <p:cNvSpPr txBox="1">
            <a:spLocks noGrp="1"/>
          </p:cNvSpPr>
          <p:nvPr>
            <p:ph type="title"/>
          </p:nvPr>
        </p:nvSpPr>
        <p:spPr>
          <a:xfrm>
            <a:off x="623425" y="6210186"/>
            <a:ext cx="7254000" cy="35649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Section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fd773917_0_37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310fd773917_0_37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0fd773917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0fd773917_0_376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310fd773917_0_376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10fd773917_0_376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Image/Text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fd773917_0_383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0fd773917_0_38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g310fd77391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0fd773917_0_383"/>
          <p:cNvSpPr/>
          <p:nvPr/>
        </p:nvSpPr>
        <p:spPr>
          <a:xfrm>
            <a:off x="10501100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157" name="Google Shape;157;g310fd773917_0_383"/>
          <p:cNvSpPr txBox="1">
            <a:spLocks noGrp="1"/>
          </p:cNvSpPr>
          <p:nvPr>
            <p:ph type="title"/>
          </p:nvPr>
        </p:nvSpPr>
        <p:spPr>
          <a:xfrm>
            <a:off x="10249425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310fd773917_0_383"/>
          <p:cNvSpPr txBox="1">
            <a:spLocks noGrp="1"/>
          </p:cNvSpPr>
          <p:nvPr>
            <p:ph type="subTitle" idx="1"/>
          </p:nvPr>
        </p:nvSpPr>
        <p:spPr>
          <a:xfrm>
            <a:off x="10988525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10fd773917_0_383"/>
          <p:cNvSpPr txBox="1">
            <a:spLocks noGrp="1"/>
          </p:cNvSpPr>
          <p:nvPr>
            <p:ph type="subTitle" idx="2"/>
          </p:nvPr>
        </p:nvSpPr>
        <p:spPr>
          <a:xfrm>
            <a:off x="10249425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3 Column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0fd773917_0_391"/>
          <p:cNvSpPr/>
          <p:nvPr/>
        </p:nvSpPr>
        <p:spPr>
          <a:xfrm>
            <a:off x="-25" y="4344160"/>
            <a:ext cx="18288000" cy="59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10fd773917_0_39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310fd773917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18288043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10fd773917_0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10fd773917_0_391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g310fd773917_0_391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310fd773917_0_391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10fd773917_0_391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310fd773917_0_391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" name="Google Shape;170;g310fd773917_0_391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g310fd773917_0_391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" name="Google Shape;172;g310fd773917_0_391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g310fd773917_0_391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2 Rows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10fd773917_0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46" y="-21104"/>
            <a:ext cx="9144046" cy="102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0fd773917_0_405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10fd773917_0_4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310fd773917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0fd773917_0_405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g310fd773917_0_405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310fd773917_0_405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310fd773917_0_405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g310fd773917_0_405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4" name="Google Shape;184;g310fd773917_0_405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g310fd773917_0_405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Quote">
  <p:cSld name="TITLE_ONLY_1_1_1">
    <p:bg>
      <p:bgPr>
        <a:solidFill>
          <a:srgbClr val="1C395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0fd773917_0_41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g310fd773917_0_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0fd77391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0fd77391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0fd773917_0_417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Text">
  <p:cSld name="TITLE_ONLY_1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0fd773917_0_42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310fd773917_0_423"/>
          <p:cNvSpPr/>
          <p:nvPr/>
        </p:nvSpPr>
        <p:spPr>
          <a:xfrm>
            <a:off x="-7620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310fd773917_0_4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10fd773917_0_423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g310fd773917_0_423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310fd773917_0_423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10fd773917_0_423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000"/>
              <a:buNone/>
              <a:defRPr sz="5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10fd773917_0_423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Long-Text">
  <p:cSld name="ONE_COLUM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0fd773917_0_432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10fd773917_0_432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g310fd773917_0_432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5" name="Google Shape;205;g310fd773917_0_432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310fd773917_0_43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g310fd773917_0_4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0fd773917_0_432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9" name="Google Shape;209;g310fd773917_0_432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losing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fd773917_0_44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10fd773917_0_44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0fd773917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10fd773917_0_441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g310fd773917_0_441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10fd773917_0_441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_COLUMN_TEXT_1_1">
    <p:bg>
      <p:bgPr>
        <a:solidFill>
          <a:srgbClr val="F78A3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fd773917_0_44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10fd773917_0_448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2: Playful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310fd773917_0_448"/>
          <p:cNvSpPr txBox="1"/>
          <p:nvPr/>
        </p:nvSpPr>
        <p:spPr>
          <a:xfrm>
            <a:off x="970350" y="5752156"/>
            <a:ext cx="159513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shapes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quotes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ove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fd773917_0_45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g310fd77391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867" y="0"/>
            <a:ext cx="7623132" cy="207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0fd773917_0_452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g310fd773917_0_452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01679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310fd773917_0_452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310fd773917_0_452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10fd773917_0_452"/>
          <p:cNvSpPr txBox="1">
            <a:spLocks noGrp="1"/>
          </p:cNvSpPr>
          <p:nvPr>
            <p:ph type="subTitle" idx="2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Char char="●"/>
              <a:defRPr/>
            </a:lvl1pPr>
            <a:lvl2pPr marL="914400" lvl="1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2pPr>
            <a:lvl3pPr marL="1371600" lvl="2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3pPr>
            <a:lvl4pPr marL="1828800" lvl="3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4pPr>
            <a:lvl5pPr marL="2286000" lvl="4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5pPr>
            <a:lvl6pPr marL="2743200" lvl="5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6pPr>
            <a:lvl7pPr marL="3200400" lvl="6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7pPr>
            <a:lvl8pPr marL="3657600" lvl="7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8pPr>
            <a:lvl9pPr marL="4114800" lvl="8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bout">
  <p:cSld name="MAIN_POINT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fd773917_0_46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g310fd773917_0_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10fd773917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40000">
            <a:off x="-7348200" y="-2249409"/>
            <a:ext cx="14999095" cy="15132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0fd773917_0_460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g310fd773917_0_460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5" name="Google Shape;235;g310fd773917_0_460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10fd773917_0_460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310fd773917_0_460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" name="Google Shape;238;g310fd773917_0_460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310fd773917_0_460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0" name="Google Shape;240;g310fd773917_0_460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g310fd773917_0_460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genda">
  <p:cSld name="MAIN_POINT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fd773917_0_47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10fd773917_0_4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0fd773917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0fd773917_0_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29414">
            <a:off x="759342" y="1645499"/>
            <a:ext cx="7625316" cy="75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0fd773917_0_473"/>
          <p:cNvSpPr txBox="1">
            <a:spLocks noGrp="1"/>
          </p:cNvSpPr>
          <p:nvPr>
            <p:ph type="subTitle" idx="1"/>
          </p:nvPr>
        </p:nvSpPr>
        <p:spPr>
          <a:xfrm>
            <a:off x="10121400" y="187877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48" name="Google Shape;248;g310fd773917_0_473"/>
          <p:cNvSpPr txBox="1">
            <a:spLocks noGrp="1"/>
          </p:cNvSpPr>
          <p:nvPr>
            <p:ph type="subTitle" idx="2"/>
          </p:nvPr>
        </p:nvSpPr>
        <p:spPr>
          <a:xfrm>
            <a:off x="10121400" y="235765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9" name="Google Shape;249;g310fd773917_0_473"/>
          <p:cNvSpPr txBox="1">
            <a:spLocks noGrp="1"/>
          </p:cNvSpPr>
          <p:nvPr>
            <p:ph type="subTitle" idx="3"/>
          </p:nvPr>
        </p:nvSpPr>
        <p:spPr>
          <a:xfrm>
            <a:off x="10121400" y="379173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0" name="Google Shape;250;g310fd773917_0_473"/>
          <p:cNvSpPr txBox="1">
            <a:spLocks noGrp="1"/>
          </p:cNvSpPr>
          <p:nvPr>
            <p:ph type="subTitle" idx="4"/>
          </p:nvPr>
        </p:nvSpPr>
        <p:spPr>
          <a:xfrm>
            <a:off x="10121400" y="427061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1" name="Google Shape;251;g310fd773917_0_473"/>
          <p:cNvSpPr txBox="1">
            <a:spLocks noGrp="1"/>
          </p:cNvSpPr>
          <p:nvPr>
            <p:ph type="subTitle" idx="5"/>
          </p:nvPr>
        </p:nvSpPr>
        <p:spPr>
          <a:xfrm>
            <a:off x="10121400" y="588279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2" name="Google Shape;252;g310fd773917_0_473"/>
          <p:cNvSpPr txBox="1">
            <a:spLocks noGrp="1"/>
          </p:cNvSpPr>
          <p:nvPr>
            <p:ph type="subTitle" idx="6"/>
          </p:nvPr>
        </p:nvSpPr>
        <p:spPr>
          <a:xfrm>
            <a:off x="10121400" y="636168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g310fd773917_0_473"/>
          <p:cNvSpPr txBox="1">
            <a:spLocks noGrp="1"/>
          </p:cNvSpPr>
          <p:nvPr>
            <p:ph type="subTitle" idx="7"/>
          </p:nvPr>
        </p:nvSpPr>
        <p:spPr>
          <a:xfrm>
            <a:off x="10121400" y="79794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4" name="Google Shape;254;g310fd773917_0_473"/>
          <p:cNvSpPr txBox="1">
            <a:spLocks noGrp="1"/>
          </p:cNvSpPr>
          <p:nvPr>
            <p:ph type="subTitle" idx="8"/>
          </p:nvPr>
        </p:nvSpPr>
        <p:spPr>
          <a:xfrm>
            <a:off x="10121400" y="845833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g310fd773917_0_473"/>
          <p:cNvSpPr txBox="1">
            <a:spLocks noGrp="1"/>
          </p:cNvSpPr>
          <p:nvPr>
            <p:ph type="title"/>
          </p:nvPr>
        </p:nvSpPr>
        <p:spPr>
          <a:xfrm>
            <a:off x="1333675" y="3857450"/>
            <a:ext cx="6493200" cy="3564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Section">
  <p:cSld name="MAIN_POINT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0fd773917_0_48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310fd773917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1828801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0fd773917_0_48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g310fd773917_0_48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14348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10fd773917_0_487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1)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10fd773917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50" y="-200160"/>
            <a:ext cx="10287002" cy="10689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0fd773917_0_4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310fd773917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0fd773917_0_493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0fd773917_0_493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68" name="Google Shape;268;g310fd773917_0_493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g310fd773917_0_493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10fd773917_0_493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2)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10fd773917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325" y="-83927"/>
            <a:ext cx="10454825" cy="10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10fd773917_0_50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310fd773917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0fd773917_0_502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10fd773917_0_502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77" name="Google Shape;277;g310fd773917_0_502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g310fd773917_0_502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10fd773917_0_502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3)">
  <p:cSld name="SECTION_TITLE_AND_DESCRIPTION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0fd773917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425" y="-145125"/>
            <a:ext cx="10287002" cy="1053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0fd773917_0_51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g310fd773917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0fd773917_0_511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10fd773917_0_511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86" name="Google Shape;286;g310fd773917_0_511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g310fd773917_0_511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10fd773917_0_511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3 Columns">
  <p:cSld name="SECTION_TITLE_AND_DESCRIPTION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0fd773917_0_52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310fd773917_0_5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5200" y="-9648282"/>
            <a:ext cx="15284874" cy="141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10fd773917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10fd773917_0_520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g310fd773917_0_520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10fd773917_0_520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g310fd773917_0_520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310fd773917_0_520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8" name="Google Shape;298;g310fd773917_0_520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310fd773917_0_520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g310fd773917_0_520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g310fd773917_0_520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1)">
  <p:cSld name="SECTION_TITLE_AND_DESCRIPTION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fd773917_0_533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10fd773917_0_53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g310fd773917_0_533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0fd773917_0_533"/>
          <p:cNvSpPr/>
          <p:nvPr/>
        </p:nvSpPr>
        <p:spPr>
          <a:xfrm>
            <a:off x="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310fd773917_0_5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10fd773917_0_533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g310fd773917_0_533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g310fd773917_0_533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310fd773917_0_533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g310fd773917_0_533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g310fd773917_0_533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g310fd773917_0_533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2)">
  <p:cSld name="SECTION_TITLE_AND_DESCRIPTION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fd773917_0_546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0fd773917_0_5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10fd773917_0_546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g310fd773917_0_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0fd773917_0_546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95C"/>
              </a:solidFill>
            </a:endParaRPr>
          </a:p>
        </p:txBody>
      </p:sp>
      <p:sp>
        <p:nvSpPr>
          <p:cNvPr id="321" name="Google Shape;321;g310fd773917_0_546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6000"/>
              <a:buNone/>
              <a:defRPr sz="6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g310fd773917_0_546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 sz="2800" b="1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g310fd773917_0_546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g310fd773917_0_546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310fd773917_0_546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g310fd773917_0_546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1)">
  <p:cSld name="SECTION_TITLE_AND_DESCRIPTION_1_1_1_1">
    <p:bg>
      <p:bgPr>
        <a:solidFill>
          <a:schemeClr val="accent4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10fd773917_0_5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0fd773917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0fd773917_0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10fd773917_0_558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2286000" y="1683839"/>
            <a:ext cx="137160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2286000" y="5404002"/>
            <a:ext cx="13716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2)">
  <p:cSld name="SECTION_TITLE_AND_DESCRIPTION_1_1_1_1_1"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10fd773917_0_5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35746" y="8643213"/>
            <a:ext cx="2052251" cy="164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10fd77391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"/>
            <a:ext cx="2052251" cy="16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10fd773917_0_563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0fd773917_0_563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Text">
  <p:cSld name="SECTION_TITLE_AND_DESCRIPTION_1_1_1_1_1_1"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310fd773917_0_5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59937">
            <a:off x="-2940871" y="-815322"/>
            <a:ext cx="12997142" cy="1172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0fd773917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0fd773917_0_56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g310fd773917_0_568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g310fd773917_0_568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10fd773917_0_568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g310fd773917_0_568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000"/>
              <a:buNone/>
              <a:defRPr sz="50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g310fd773917_0_568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Long-text">
  <p:cSld name="SECTION_TITLE_AND_DESCRIPTION_1_1_1_1_1_1_1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fd773917_0_57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310fd773917_0_5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40000">
            <a:off x="-7500600" y="-2096982"/>
            <a:ext cx="14999095" cy="151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0fd773917_0_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0fd773917_0_577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1" name="Google Shape;351;g310fd773917_0_577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2" name="Google Shape;352;g310fd773917_0_577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g310fd773917_0_577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54" name="Google Shape;354;g310fd773917_0_577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losing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0fd773917_0_58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310fd773917_0_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056051" y="-1051321"/>
            <a:ext cx="13562276" cy="1258222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10fd773917_0_586"/>
          <p:cNvSpPr/>
          <p:nvPr/>
        </p:nvSpPr>
        <p:spPr>
          <a:xfrm>
            <a:off x="875100" y="4297802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59" name="Google Shape;359;g310fd773917_0_586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0fd773917_0_586"/>
          <p:cNvSpPr txBox="1">
            <a:spLocks noGrp="1"/>
          </p:cNvSpPr>
          <p:nvPr>
            <p:ph type="title"/>
          </p:nvPr>
        </p:nvSpPr>
        <p:spPr>
          <a:xfrm>
            <a:off x="623425" y="4392769"/>
            <a:ext cx="689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310fd773917_0_586"/>
          <p:cNvSpPr txBox="1">
            <a:spLocks noGrp="1"/>
          </p:cNvSpPr>
          <p:nvPr>
            <p:ph type="subTitle" idx="1"/>
          </p:nvPr>
        </p:nvSpPr>
        <p:spPr>
          <a:xfrm>
            <a:off x="1362525" y="4082064"/>
            <a:ext cx="62610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0fd773917_0_593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4" name="Google Shape;364;g310fd773917_0_5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0fd773917_0_596"/>
          <p:cNvSpPr txBox="1">
            <a:spLocks noGrp="1"/>
          </p:cNvSpPr>
          <p:nvPr>
            <p:ph type="ctrTitle"/>
          </p:nvPr>
        </p:nvSpPr>
        <p:spPr>
          <a:xfrm>
            <a:off x="623417" y="1489411"/>
            <a:ext cx="17041200" cy="4105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7" name="Google Shape;367;g310fd773917_0_596"/>
          <p:cNvSpPr txBox="1">
            <a:spLocks noGrp="1"/>
          </p:cNvSpPr>
          <p:nvPr>
            <p:ph type="subTitle" idx="1"/>
          </p:nvPr>
        </p:nvSpPr>
        <p:spPr>
          <a:xfrm>
            <a:off x="623400" y="5669242"/>
            <a:ext cx="17041200" cy="1585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68" name="Google Shape;368;g310fd773917_0_59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0fd773917_0_60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310fd773917_0_60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2" name="Google Shape;372;g310fd773917_0_600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3" name="Google Shape;373;g310fd773917_0_60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0fd773917_0_605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310fd773917_0_605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g310fd773917_0_6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fd773917_0_609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80" name="Google Shape;380;g310fd773917_0_609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1247775" y="2565056"/>
            <a:ext cx="157734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1247775" y="6885399"/>
            <a:ext cx="157734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9258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1259682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1259682" y="2522186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1259682" y="3758270"/>
            <a:ext cx="77367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9258300" y="2522186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9258300" y="3758270"/>
            <a:ext cx="77748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0fd773917_0_33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  <a:defRPr sz="10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" name="Google Shape;101;g310fd773917_0_33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600"/>
              <a:buFont typeface="Poppins"/>
              <a:buChar char="●"/>
              <a:defRPr sz="36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2" name="Google Shape;102;g310fd773917_0_33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rubiksanalytics-my.sharepoint.com/:f:/p/eren_sarnic/EvNnKhPspltJouOKsg4pkAIBGDY2fzZDSwFQS-N5Iy-4mw?e=VAZ2zZ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926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"/>
          <p:cNvSpPr txBox="1"/>
          <p:nvPr/>
        </p:nvSpPr>
        <p:spPr>
          <a:xfrm>
            <a:off x="166269" y="5499410"/>
            <a:ext cx="23262000" cy="5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oppins"/>
              <a:buNone/>
            </a:pPr>
            <a:r>
              <a:rPr lang="en-US" sz="10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Temel İstatistikler</a:t>
            </a:r>
            <a:endParaRPr sz="10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7" name="Google Shape;387;p1"/>
          <p:cNvGrpSpPr/>
          <p:nvPr/>
        </p:nvGrpSpPr>
        <p:grpSpPr>
          <a:xfrm>
            <a:off x="470706" y="4651804"/>
            <a:ext cx="9655800" cy="985200"/>
            <a:chOff x="526331" y="4431929"/>
            <a:chExt cx="9655800" cy="985200"/>
          </a:xfrm>
        </p:grpSpPr>
        <p:sp>
          <p:nvSpPr>
            <p:cNvPr id="388" name="Google Shape;388;p1"/>
            <p:cNvSpPr txBox="1"/>
            <p:nvPr/>
          </p:nvSpPr>
          <p:spPr>
            <a:xfrm>
              <a:off x="1168031" y="4431929"/>
              <a:ext cx="90141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274300" rIns="274300" bIns="2743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3600"/>
                </a:spcAft>
                <a:buClr>
                  <a:srgbClr val="212020"/>
                </a:buClr>
                <a:buSzPts val="1400"/>
                <a:buFont typeface="Poppins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Hafta </a:t>
              </a:r>
              <a:r>
                <a:rPr lang="en-US" sz="28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r>
                <a:rPr lang="en-US" sz="28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 </a:t>
              </a:r>
              <a:endPara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526331" y="4884022"/>
              <a:ext cx="641700" cy="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0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10"/>
          <p:cNvGrpSpPr/>
          <p:nvPr/>
        </p:nvGrpSpPr>
        <p:grpSpPr>
          <a:xfrm>
            <a:off x="10011846" y="1580529"/>
            <a:ext cx="3358581" cy="1323154"/>
            <a:chOff x="4251984" y="1591795"/>
            <a:chExt cx="2239054" cy="881926"/>
          </a:xfrm>
        </p:grpSpPr>
        <p:sp>
          <p:nvSpPr>
            <p:cNvPr id="526" name="Google Shape;526;p10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 txBox="1"/>
            <p:nvPr/>
          </p:nvSpPr>
          <p:spPr>
            <a:xfrm>
              <a:off x="4460853" y="1611822"/>
              <a:ext cx="1829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Çeyreklikler</a:t>
              </a:r>
              <a:b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28" name="Google Shape;528;p10" descr="A diagram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211" y="2906374"/>
            <a:ext cx="11029531" cy="497585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6928082" y="8172627"/>
            <a:ext cx="9938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verileri dört eşit parçaya böler ve verilerin nasıl dağıldığını anlamaya yardımcı olarak, alt, orta ve üst kısımların nerede olduğunu gösterir.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10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1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907" y="6531271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1"/>
          <p:cNvSpPr txBox="1"/>
          <p:nvPr/>
        </p:nvSpPr>
        <p:spPr>
          <a:xfrm>
            <a:off x="8102764" y="6533481"/>
            <a:ext cx="7238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deney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gruplarındaki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müdahale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öncesi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aylık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yayılımlarını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hangi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istatistik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özetlemek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doğru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olur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Neye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göre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karar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verilebilir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4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1" name="Google Shape;541;p11"/>
          <p:cNvGrpSpPr/>
          <p:nvPr/>
        </p:nvGrpSpPr>
        <p:grpSpPr>
          <a:xfrm>
            <a:off x="4484264" y="9140683"/>
            <a:ext cx="9319467" cy="753600"/>
            <a:chOff x="4090427" y="8927858"/>
            <a:chExt cx="9319467" cy="753600"/>
          </a:xfrm>
        </p:grpSpPr>
        <p:sp>
          <p:nvSpPr>
            <p:cNvPr id="542" name="Google Shape;542;p11"/>
            <p:cNvSpPr/>
            <p:nvPr/>
          </p:nvSpPr>
          <p:spPr>
            <a:xfrm>
              <a:off x="4090427" y="8927858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10100594" y="8927858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yayilim_olcutleri</a:t>
              </a:r>
              <a:endParaRPr sz="2100"/>
            </a:p>
          </p:txBody>
        </p:sp>
        <p:cxnSp>
          <p:nvCxnSpPr>
            <p:cNvPr id="544" name="Google Shape;544;p11"/>
            <p:cNvCxnSpPr/>
            <p:nvPr/>
          </p:nvCxnSpPr>
          <p:spPr>
            <a:xfrm>
              <a:off x="9453227" y="9288489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45" name="Google Shape;54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6" name="Google Shape;546;p11"/>
          <p:cNvGraphicFramePr/>
          <p:nvPr>
            <p:extLst>
              <p:ext uri="{D42A27DB-BD31-4B8C-83A1-F6EECF244321}">
                <p14:modId xmlns:p14="http://schemas.microsoft.com/office/powerpoint/2010/main" val="678654884"/>
              </p:ext>
            </p:extLst>
          </p:nvPr>
        </p:nvGraphicFramePr>
        <p:xfrm>
          <a:off x="151106" y="2908506"/>
          <a:ext cx="17979251" cy="29219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49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0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0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20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723004616"/>
                    </a:ext>
                  </a:extLst>
                </a:gridCol>
              </a:tblGrid>
              <a:tr h="136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Açıklık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Standart Sapma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Varyans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%25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%50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%100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IQR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678.65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157685.42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450.00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800.00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350.00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675.21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158197.87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780.00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280.00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/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Kategorik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553" name="Google Shape;553;p1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BF4F14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/>
          </p:nvPr>
        </p:nvSpPr>
        <p:spPr>
          <a:xfrm>
            <a:off x="788108" y="3447288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Kategorik veri istatistikleri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1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13"/>
          <p:cNvGrpSpPr/>
          <p:nvPr/>
        </p:nvGrpSpPr>
        <p:grpSpPr>
          <a:xfrm>
            <a:off x="7351919" y="2049136"/>
            <a:ext cx="3358581" cy="960860"/>
            <a:chOff x="4251984" y="1591795"/>
            <a:chExt cx="2239054" cy="640445"/>
          </a:xfrm>
        </p:grpSpPr>
        <p:sp>
          <p:nvSpPr>
            <p:cNvPr id="563" name="Google Shape;563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4" name="Google Shape;564;p13"/>
            <p:cNvSpPr txBox="1"/>
            <p:nvPr/>
          </p:nvSpPr>
          <p:spPr>
            <a:xfrm>
              <a:off x="4559463" y="1634962"/>
              <a:ext cx="1774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Frekans(#)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5" name="Google Shape;565;p13"/>
          <p:cNvGrpSpPr/>
          <p:nvPr/>
        </p:nvGrpSpPr>
        <p:grpSpPr>
          <a:xfrm>
            <a:off x="12906706" y="1953022"/>
            <a:ext cx="4249831" cy="2037834"/>
            <a:chOff x="4251984" y="1591795"/>
            <a:chExt cx="2239054" cy="1297920"/>
          </a:xfrm>
        </p:grpSpPr>
        <p:sp>
          <p:nvSpPr>
            <p:cNvPr id="566" name="Google Shape;566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7" name="Google Shape;567;p13"/>
            <p:cNvSpPr txBox="1"/>
            <p:nvPr/>
          </p:nvSpPr>
          <p:spPr>
            <a:xfrm>
              <a:off x="4357056" y="1634962"/>
              <a:ext cx="2028900" cy="1254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Oran/</a:t>
              </a:r>
              <a:r>
                <a:rPr lang="en-US" sz="3000" b="1" i="0" u="none" strike="noStrike" cap="none" dirty="0" err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Yüz</a:t>
              </a:r>
              <a:r>
                <a:rPr lang="tr-TR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</a:t>
              </a:r>
              <a:r>
                <a:rPr lang="en-US" sz="30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(%)</a:t>
              </a:r>
              <a:endParaRPr sz="300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68" name="Google Shape;568;p13"/>
          <p:cNvSpPr txBox="1"/>
          <p:nvPr/>
        </p:nvSpPr>
        <p:spPr>
          <a:xfrm>
            <a:off x="6703050" y="3235475"/>
            <a:ext cx="4881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kategorik değişkendeki kategori seviyelerinin kaç kere geçtiğini gösteren bir istatistiktir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13"/>
          <p:cNvSpPr txBox="1"/>
          <p:nvPr/>
        </p:nvSpPr>
        <p:spPr>
          <a:xfrm>
            <a:off x="12274637" y="3235475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Toplamın bir oranı olarak her bir kategorinin göreceli sıklığı.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13" descr="A table with numbers and a number of theft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3612"/>
          <a:stretch/>
        </p:blipFill>
        <p:spPr>
          <a:xfrm>
            <a:off x="7351925" y="7133348"/>
            <a:ext cx="9144000" cy="2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Frekans/Oran tabloları</a:t>
            </a:r>
            <a:endParaRPr sz="36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/>
          <p:cNvGrpSpPr/>
          <p:nvPr/>
        </p:nvGrpSpPr>
        <p:grpSpPr>
          <a:xfrm>
            <a:off x="4484264" y="874075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/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frekans_oran_tablolari</a:t>
              </a:r>
              <a:endParaRPr sz="2100"/>
            </a:p>
          </p:txBody>
        </p:sp>
        <p:cxnSp>
          <p:nvCxnSpPr>
            <p:cNvPr id="582" name="Google Shape;582;p14"/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p14"/>
          <p:cNvGraphicFramePr/>
          <p:nvPr>
            <p:extLst>
              <p:ext uri="{D42A27DB-BD31-4B8C-83A1-F6EECF244321}">
                <p14:modId xmlns:p14="http://schemas.microsoft.com/office/powerpoint/2010/main" val="1609595646"/>
              </p:ext>
            </p:extLst>
          </p:nvPr>
        </p:nvGraphicFramePr>
        <p:xfrm>
          <a:off x="3108960" y="3552239"/>
          <a:ext cx="11402407" cy="391416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88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Cinsiyet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Frekans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Oran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1617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62.94%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952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37.06%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1737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63.42%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36.58%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>
          <a:extLst>
            <a:ext uri="{FF2B5EF4-FFF2-40B4-BE49-F238E27FC236}">
              <a16:creationId xmlns:a16="http://schemas.microsoft.com/office/drawing/2014/main" id="{B5577250-E649-A0DE-72B4-AFC0676E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>
            <a:extLst>
              <a:ext uri="{FF2B5EF4-FFF2-40B4-BE49-F238E27FC236}">
                <a16:creationId xmlns:a16="http://schemas.microsoft.com/office/drawing/2014/main" id="{A519E63D-E6ED-EB67-FC7D-C3281B8D03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>
            <a:extLst>
              <a:ext uri="{FF2B5EF4-FFF2-40B4-BE49-F238E27FC236}">
                <a16:creationId xmlns:a16="http://schemas.microsoft.com/office/drawing/2014/main" id="{FA341205-8957-9770-9833-D30C55A30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tr-TR" sz="5000" b="1" i="0" u="none" strike="noStrike" cap="none" dirty="0">
                <a:solidFill>
                  <a:schemeClr val="lt1"/>
                </a:solidFill>
              </a:rPr>
              <a:t>Gruplanmış </a:t>
            </a:r>
            <a:r>
              <a:rPr lang="en-US" sz="5000" b="1" i="0" u="none" strike="noStrike" cap="none" dirty="0" err="1">
                <a:solidFill>
                  <a:schemeClr val="lt1"/>
                </a:solidFill>
              </a:rPr>
              <a:t>İstatistikler</a:t>
            </a:r>
            <a:endParaRPr sz="500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553" name="Google Shape;553;p12">
            <a:extLst>
              <a:ext uri="{FF2B5EF4-FFF2-40B4-BE49-F238E27FC236}">
                <a16:creationId xmlns:a16="http://schemas.microsoft.com/office/drawing/2014/main" id="{1E33E8F0-E53A-410E-4604-E06D6672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SzPts val="1800"/>
                <a:buFont typeface="Arial"/>
                <a:buNone/>
                <a:tabLst/>
                <a:defRPr/>
              </a:pPr>
              <a:t>15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5757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6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A001B553-D68E-1A4B-B20B-F9F059CD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D730259C-9C46-671E-B12E-F3B811564D5D}"/>
              </a:ext>
            </a:extLst>
          </p:cNvPr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B5ABA748-447A-FEDB-CE84-6F1D5FBB5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(GROUPBY)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CF6E88A6-E14D-7A5B-AE02-033585982A74}"/>
              </a:ext>
            </a:extLst>
          </p:cNvPr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3E15A148-27B0-3270-EC56-4E9A22B771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27B4E4BA-EAF5-5B67-EAFA-46124FCD6387}"/>
              </a:ext>
            </a:extLst>
          </p:cNvPr>
          <p:cNvGrpSpPr/>
          <p:nvPr/>
        </p:nvGrpSpPr>
        <p:grpSpPr>
          <a:xfrm>
            <a:off x="7889992" y="578029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CCB5B881-78CA-8F98-17B8-78B2FF8FD841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8651D1F1-DB9D-561D-9EC0-66A4CDA1D011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56ED274E-C4C5-BDFF-20D1-CECC0F963F1F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F515E70-BE75-5BAC-1BA4-AC53641CB5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A177920-CAB7-908A-017D-C7B11251A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912659"/>
              </p:ext>
            </p:extLst>
          </p:nvPr>
        </p:nvGraphicFramePr>
        <p:xfrm>
          <a:off x="327971" y="2960199"/>
          <a:ext cx="6966238" cy="6966435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526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Ortanca Gelirler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627.5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DCACC2ED-5284-4F11-6367-76F46FC8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95B01858-9033-C84C-D3BE-EE4869F401AF}"/>
              </a:ext>
            </a:extLst>
          </p:cNvPr>
          <p:cNvSpPr/>
          <p:nvPr/>
        </p:nvSpPr>
        <p:spPr>
          <a:xfrm rot="5400000">
            <a:off x="8300683" y="-8325530"/>
            <a:ext cx="1680097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665E983E-1C17-1371-647F-CB308D564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0" y="1967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(PIVOTBY)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FC2DE198-D2BC-7B8C-1BEA-642FE676083C}"/>
              </a:ext>
            </a:extLst>
          </p:cNvPr>
          <p:cNvSpPr/>
          <p:nvPr/>
        </p:nvSpPr>
        <p:spPr>
          <a:xfrm>
            <a:off x="795600" y="883297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22F4934B-D3D1-053E-580B-8FA0B97EB1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7EEB7196-36F5-E5FE-BE79-02EC2339013C}"/>
              </a:ext>
            </a:extLst>
          </p:cNvPr>
          <p:cNvGrpSpPr/>
          <p:nvPr/>
        </p:nvGrpSpPr>
        <p:grpSpPr>
          <a:xfrm>
            <a:off x="7889992" y="5161927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155873E1-22EE-A821-524C-97CBCEF3DB2B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5C51CAA9-163F-B6E1-AE52-4AC9782FF6E6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ED93703E-AB18-AE34-F902-6977A0FF66AB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916B7B9-07E7-4E0E-00F0-9741DED148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8A6471C-12E7-C8D0-AB15-93B5B15AB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49142"/>
              </p:ext>
            </p:extLst>
          </p:nvPr>
        </p:nvGraphicFramePr>
        <p:xfrm>
          <a:off x="274887" y="1818627"/>
          <a:ext cx="6966238" cy="819380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99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350">
                  <a:extLst>
                    <a:ext uri="{9D8B030D-6E8A-4147-A177-3AD203B41FA5}">
                      <a16:colId xmlns:a16="http://schemas.microsoft.com/office/drawing/2014/main" val="2174990772"/>
                    </a:ext>
                  </a:extLst>
                </a:gridCol>
                <a:gridCol w="190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460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1516394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310fd773917_0_32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10fd773917_0_324"/>
          <p:cNvSpPr txBox="1">
            <a:spLocks noGrp="1"/>
          </p:cNvSpPr>
          <p:nvPr>
            <p:ph type="ctrTitle"/>
          </p:nvPr>
        </p:nvSpPr>
        <p:spPr>
          <a:xfrm>
            <a:off x="623425" y="5905033"/>
            <a:ext cx="17041200" cy="38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Teşekkürler!</a:t>
            </a:r>
            <a:endParaRPr sz="10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8" name="Google Shape;688;g310fd773917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"/>
          <p:cNvSpPr txBox="1"/>
          <p:nvPr/>
        </p:nvSpPr>
        <p:spPr>
          <a:xfrm>
            <a:off x="7439501" y="851400"/>
            <a:ext cx="3276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İstatistik</a:t>
            </a:r>
            <a:endParaRPr sz="50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8" name="Google Shape;398;p2"/>
          <p:cNvCxnSpPr>
            <a:stCxn id="397" idx="1"/>
            <a:endCxn id="399" idx="0"/>
          </p:cNvCxnSpPr>
          <p:nvPr/>
        </p:nvCxnSpPr>
        <p:spPr>
          <a:xfrm flipH="1">
            <a:off x="4036601" y="1420950"/>
            <a:ext cx="34029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2"/>
          <p:cNvCxnSpPr>
            <a:stCxn id="397" idx="3"/>
            <a:endCxn id="401" idx="0"/>
          </p:cNvCxnSpPr>
          <p:nvPr/>
        </p:nvCxnSpPr>
        <p:spPr>
          <a:xfrm>
            <a:off x="10715801" y="1420950"/>
            <a:ext cx="33801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2" name="Google Shape;402;p2"/>
          <p:cNvGrpSpPr/>
          <p:nvPr/>
        </p:nvGrpSpPr>
        <p:grpSpPr>
          <a:xfrm>
            <a:off x="1502923" y="1990494"/>
            <a:ext cx="5067600" cy="7611558"/>
            <a:chOff x="1641948" y="2984257"/>
            <a:chExt cx="5067600" cy="7611558"/>
          </a:xfrm>
        </p:grpSpPr>
        <p:sp>
          <p:nvSpPr>
            <p:cNvPr id="399" name="Google Shape;399;p2"/>
            <p:cNvSpPr txBox="1"/>
            <p:nvPr/>
          </p:nvSpPr>
          <p:spPr>
            <a:xfrm>
              <a:off x="1978393" y="2984257"/>
              <a:ext cx="4394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Betimsel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3" name="Google Shape;403;p2"/>
            <p:cNvSpPr txBox="1"/>
            <p:nvPr/>
          </p:nvSpPr>
          <p:spPr>
            <a:xfrm>
              <a:off x="1641948" y="3571915"/>
              <a:ext cx="5067600" cy="70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Verideki mevcut durumu özetleme ve tanımlama: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kayıtlı öğrenciler arasında ortalama devamsızlık oranı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katılan ailelerin medyan hane geliri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Her devamsızlık grubunda (örneğin, %90-100, %80-89, %70-79, vb.) kaç öğrenci var?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4" name="Google Shape;404;p2"/>
          <p:cNvGrpSpPr/>
          <p:nvPr/>
        </p:nvGrpSpPr>
        <p:grpSpPr>
          <a:xfrm>
            <a:off x="11170834" y="1990338"/>
            <a:ext cx="5850300" cy="6545729"/>
            <a:chOff x="11248071" y="3008063"/>
            <a:chExt cx="5850300" cy="6545729"/>
          </a:xfrm>
        </p:grpSpPr>
        <p:sp>
          <p:nvSpPr>
            <p:cNvPr id="401" name="Google Shape;401;p2"/>
            <p:cNvSpPr txBox="1"/>
            <p:nvPr/>
          </p:nvSpPr>
          <p:spPr>
            <a:xfrm>
              <a:off x="11827363" y="3008063"/>
              <a:ext cx="4691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Çıkarımsal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5" name="Google Shape;405;p2"/>
            <p:cNvSpPr txBox="1"/>
            <p:nvPr/>
          </p:nvSpPr>
          <p:spPr>
            <a:xfrm>
              <a:off x="11248071" y="3571192"/>
              <a:ext cx="5850300" cy="59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Verinin ötesine bakma, "belirsizlik" içerisinde popülasyon ile ilgili kararlar verme: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altı ay katılım sonrası, test puanlarında istatistiksel olarak anlamlı bir artış var mı?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Ek rehberlik alan öğrencilerle almayan öğrenciler arasında istatistikse</a:t>
              </a:r>
              <a:r>
                <a:rPr lang="en-US" sz="2400"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olarak anlamlı bir fark var mı?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06" name="Google Shape;406;p2"/>
          <p:cNvSpPr/>
          <p:nvPr/>
        </p:nvSpPr>
        <p:spPr>
          <a:xfrm rot="5400000">
            <a:off x="5407745" y="5419478"/>
            <a:ext cx="3309900" cy="7536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Analitik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2"/>
          <p:cNvSpPr/>
          <p:nvPr/>
        </p:nvSpPr>
        <p:spPr>
          <a:xfrm rot="5400000">
            <a:off x="15742965" y="5419487"/>
            <a:ext cx="3309900" cy="75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İstatistiksel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" descr="A blue and green speech bubbles with a light bulb and question 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2931" y="4155553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 txBox="1"/>
          <p:nvPr/>
        </p:nvSpPr>
        <p:spPr>
          <a:xfrm>
            <a:off x="10332371" y="3289360"/>
            <a:ext cx="72384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2010-2012 yılları arasında İŞKUR tarafından yürütülen mesleki eğitim programının istihdam göstergeleri üzerindeki etkisini tartışacağımız senaryoyu inceleyelim. Aklınıza gelen analitik ve istatistiksel soruları tartışalım.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8" name="Google Shape;418;p3"/>
          <p:cNvGrpSpPr/>
          <p:nvPr/>
        </p:nvGrpSpPr>
        <p:grpSpPr>
          <a:xfrm>
            <a:off x="12302815" y="6543456"/>
            <a:ext cx="3853623" cy="1277625"/>
            <a:chOff x="8201877" y="4361432"/>
            <a:chExt cx="2569082" cy="851580"/>
          </a:xfrm>
        </p:grpSpPr>
        <p:sp>
          <p:nvSpPr>
            <p:cNvPr id="419" name="Google Shape;419;p3"/>
            <p:cNvSpPr/>
            <p:nvPr/>
          </p:nvSpPr>
          <p:spPr>
            <a:xfrm>
              <a:off x="8201877" y="4362746"/>
              <a:ext cx="2206218" cy="502355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 Dosyası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3" descr="A hand cursor pointing at something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31013" y="4361432"/>
              <a:ext cx="839946" cy="8515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"/>
          <p:cNvSpPr txBox="1">
            <a:spLocks noGrp="1"/>
          </p:cNvSpPr>
          <p:nvPr>
            <p:ph type="body" idx="1"/>
          </p:nvPr>
        </p:nvSpPr>
        <p:spPr>
          <a:xfrm>
            <a:off x="1223400" y="802066"/>
            <a:ext cx="6070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nümerik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795600" y="1292731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"/>
          <p:cNvSpPr txBox="1"/>
          <p:nvPr/>
        </p:nvSpPr>
        <p:spPr>
          <a:xfrm>
            <a:off x="561600" y="3343175"/>
            <a:ext cx="839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Sürekli veri: 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iki değer arasında sonsuz değer alabilen 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"/>
          <p:cNvSpPr txBox="1"/>
          <p:nvPr/>
        </p:nvSpPr>
        <p:spPr>
          <a:xfrm>
            <a:off x="11217600" y="3343175"/>
            <a:ext cx="6070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Kesikli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sayma verileri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31" name="Google Shape;431;p4"/>
          <p:cNvGraphicFramePr/>
          <p:nvPr/>
        </p:nvGraphicFramePr>
        <p:xfrm>
          <a:off x="557899" y="4976422"/>
          <a:ext cx="8391425" cy="285019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60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Hisse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Açılış Fiyatı 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Kapanış Fiyatı </a:t>
                      </a:r>
                      <a:r>
                        <a:rPr lang="en-US" sz="2400" i="0" u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Amazon.com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2328.14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2329.00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Apple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156.77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157.04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Netflix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188.32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2" name="Google Shape;432;p4"/>
          <p:cNvGraphicFramePr/>
          <p:nvPr/>
        </p:nvGraphicFramePr>
        <p:xfrm>
          <a:off x="11217602" y="4976414"/>
          <a:ext cx="5992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Günlük içilen kahve (kupa)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3" name="Google Shape;4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 txBox="1">
            <a:spLocks noGrp="1"/>
          </p:cNvSpPr>
          <p:nvPr>
            <p:ph type="body" idx="1"/>
          </p:nvPr>
        </p:nvSpPr>
        <p:spPr>
          <a:xfrm>
            <a:off x="1223400" y="858016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kategorik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5"/>
          <p:cNvSpPr/>
          <p:nvPr/>
        </p:nvSpPr>
        <p:spPr>
          <a:xfrm rot="10800000" flipH="1">
            <a:off x="795600" y="1225737"/>
            <a:ext cx="427800" cy="1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"/>
          <p:cNvSpPr txBox="1"/>
          <p:nvPr/>
        </p:nvSpPr>
        <p:spPr>
          <a:xfrm>
            <a:off x="693900" y="288132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Nominal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olmayan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5"/>
          <p:cNvSpPr txBox="1"/>
          <p:nvPr/>
        </p:nvSpPr>
        <p:spPr>
          <a:xfrm>
            <a:off x="11177425" y="288133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Ordinal (sıralı)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4" name="Google Shape;444;p5" descr="A group of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429" y="4990849"/>
            <a:ext cx="5018981" cy="369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5"/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446" name="Google Shape;446;p5"/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numerik_kategorik_veriler</a:t>
              </a:r>
              <a:endParaRPr sz="2100" dirty="0"/>
            </a:p>
          </p:txBody>
        </p:sp>
        <p:cxnSp>
          <p:nvCxnSpPr>
            <p:cNvPr id="448" name="Google Shape;448;p5"/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aphicFrame>
        <p:nvGraphicFramePr>
          <p:cNvPr id="449" name="Google Shape;449;p5"/>
          <p:cNvGraphicFramePr/>
          <p:nvPr/>
        </p:nvGraphicFramePr>
        <p:xfrm>
          <a:off x="795606" y="5725256"/>
          <a:ext cx="3706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Göz 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Kahverengi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Yeşil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0" name="Google Shape;4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5C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1410457" y="4574858"/>
            <a:ext cx="15467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Nümerik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57" name="Google Shape;457;p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7"/>
          <p:cNvGrpSpPr/>
          <p:nvPr/>
        </p:nvGrpSpPr>
        <p:grpSpPr>
          <a:xfrm>
            <a:off x="6123977" y="2081200"/>
            <a:ext cx="3358581" cy="960860"/>
            <a:chOff x="4251984" y="1591795"/>
            <a:chExt cx="2239054" cy="640445"/>
          </a:xfrm>
        </p:grpSpPr>
        <p:sp>
          <p:nvSpPr>
            <p:cNvPr id="467" name="Google Shape;46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8" name="Google Shape;468;p7"/>
            <p:cNvSpPr txBox="1"/>
            <p:nvPr/>
          </p:nvSpPr>
          <p:spPr>
            <a:xfrm>
              <a:off x="4446600" y="1604218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Ortalama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69" name="Google Shape;469;p7" descr="A black symbols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5119" y="3332341"/>
            <a:ext cx="3139017" cy="213609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 txBox="1"/>
          <p:nvPr/>
        </p:nvSpPr>
        <p:spPr>
          <a:xfrm>
            <a:off x="6224050" y="6687025"/>
            <a:ext cx="3138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gözlem sayısına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böl</a:t>
            </a:r>
            <a:endParaRPr sz="3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1" name="Google Shape;471;p7"/>
          <p:cNvCxnSpPr>
            <a:stCxn id="469" idx="2"/>
            <a:endCxn id="470" idx="0"/>
          </p:cNvCxnSpPr>
          <p:nvPr/>
        </p:nvCxnSpPr>
        <p:spPr>
          <a:xfrm flipH="1">
            <a:off x="7793427" y="5468431"/>
            <a:ext cx="1200" cy="121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2" name="Google Shape;472;p7"/>
          <p:cNvGrpSpPr/>
          <p:nvPr/>
        </p:nvGrpSpPr>
        <p:grpSpPr>
          <a:xfrm>
            <a:off x="10399643" y="2081200"/>
            <a:ext cx="3358581" cy="960860"/>
            <a:chOff x="4251984" y="1591795"/>
            <a:chExt cx="2239054" cy="640445"/>
          </a:xfrm>
        </p:grpSpPr>
        <p:sp>
          <p:nvSpPr>
            <p:cNvPr id="473" name="Google Shape;473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4" name="Google Shape;474;p7"/>
            <p:cNvSpPr txBox="1"/>
            <p:nvPr/>
          </p:nvSpPr>
          <p:spPr>
            <a:xfrm>
              <a:off x="4576658" y="1604216"/>
              <a:ext cx="158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Ortanca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5" name="Google Shape;475;p7"/>
          <p:cNvSpPr txBox="1"/>
          <p:nvPr/>
        </p:nvSpPr>
        <p:spPr>
          <a:xfrm>
            <a:off x="10395474" y="3460725"/>
            <a:ext cx="3358500" cy="267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küçükten büyüğe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ortadaki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sayıyı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seç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  <a:endParaRPr sz="300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6" name="Google Shape;476;p7"/>
          <p:cNvGrpSpPr/>
          <p:nvPr/>
        </p:nvGrpSpPr>
        <p:grpSpPr>
          <a:xfrm>
            <a:off x="14675309" y="2081200"/>
            <a:ext cx="3358581" cy="960860"/>
            <a:chOff x="4251984" y="1591795"/>
            <a:chExt cx="2239054" cy="640445"/>
          </a:xfrm>
        </p:grpSpPr>
        <p:sp>
          <p:nvSpPr>
            <p:cNvPr id="477" name="Google Shape;47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8" name="Google Shape;478;p7"/>
            <p:cNvSpPr txBox="1"/>
            <p:nvPr/>
          </p:nvSpPr>
          <p:spPr>
            <a:xfrm>
              <a:off x="4884278" y="1604218"/>
              <a:ext cx="97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Mod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9" name="Google Shape;479;p7"/>
          <p:cNvSpPr txBox="1"/>
          <p:nvPr/>
        </p:nvSpPr>
        <p:spPr>
          <a:xfrm>
            <a:off x="14673725" y="3429875"/>
            <a:ext cx="3358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çok tekrar eden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veriyi bul</a:t>
            </a: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 txBox="1">
            <a:spLocks noGrp="1"/>
          </p:cNvSpPr>
          <p:nvPr>
            <p:ph type="body" idx="1"/>
          </p:nvPr>
        </p:nvSpPr>
        <p:spPr>
          <a:xfrm>
            <a:off x="1373034" y="882689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8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057" y="5847019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"/>
          <p:cNvSpPr txBox="1"/>
          <p:nvPr/>
        </p:nvSpPr>
        <p:spPr>
          <a:xfrm>
            <a:off x="7756389" y="5847022"/>
            <a:ext cx="7238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 ve deney gruplarındaki tipik yaşı hangi istatistik ile özetlemek doğru olur? Neye göre karar verilebilir? Tartışalım.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" name="Google Shape;4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8"/>
          <p:cNvGraphicFramePr/>
          <p:nvPr>
            <p:extLst>
              <p:ext uri="{D42A27DB-BD31-4B8C-83A1-F6EECF244321}">
                <p14:modId xmlns:p14="http://schemas.microsoft.com/office/powerpoint/2010/main" val="650152015"/>
              </p:ext>
            </p:extLst>
          </p:nvPr>
        </p:nvGraphicFramePr>
        <p:xfrm>
          <a:off x="4016262" y="3214747"/>
          <a:ext cx="10978550" cy="219485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1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Medyan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27.28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23.00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4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26.89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25.00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21.00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oogle Shape;445;p5">
            <a:extLst>
              <a:ext uri="{FF2B5EF4-FFF2-40B4-BE49-F238E27FC236}">
                <a16:creationId xmlns:a16="http://schemas.microsoft.com/office/drawing/2014/main" id="{2ADCD59F-85BC-6C6B-7872-FF7D87BAC965}"/>
              </a:ext>
            </a:extLst>
          </p:cNvPr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3" name="Google Shape;446;p5">
              <a:extLst>
                <a:ext uri="{FF2B5EF4-FFF2-40B4-BE49-F238E27FC236}">
                  <a16:creationId xmlns:a16="http://schemas.microsoft.com/office/drawing/2014/main" id="{EF590994-FF97-3FA3-3580-B37C2B892D22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" name="Google Shape;447;p5">
              <a:extLst>
                <a:ext uri="{FF2B5EF4-FFF2-40B4-BE49-F238E27FC236}">
                  <a16:creationId xmlns:a16="http://schemas.microsoft.com/office/drawing/2014/main" id="{B74D5C2A-210D-F3F4-DA5E-3E25DD77B941}"/>
                </a:ext>
              </a:extLst>
            </p:cNvPr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100" dirty="0">
                  <a:solidFill>
                    <a:schemeClr val="lt1"/>
                  </a:solidFill>
                </a:rPr>
                <a:t>m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erkezi_egilim_olcutleri</a:t>
              </a:r>
              <a:endParaRPr sz="2100" dirty="0"/>
            </a:p>
          </p:txBody>
        </p:sp>
        <p:cxnSp>
          <p:nvCxnSpPr>
            <p:cNvPr id="5" name="Google Shape;448;p5">
              <a:extLst>
                <a:ext uri="{FF2B5EF4-FFF2-40B4-BE49-F238E27FC236}">
                  <a16:creationId xmlns:a16="http://schemas.microsoft.com/office/drawing/2014/main" id="{A7525D24-6BA6-BEDE-686C-4173A188A77F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/>
          <p:nvPr/>
        </p:nvSpPr>
        <p:spPr>
          <a:xfrm>
            <a:off x="-12" y="-765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9"/>
          <p:cNvSpPr txBox="1">
            <a:spLocks noGrp="1"/>
          </p:cNvSpPr>
          <p:nvPr>
            <p:ph type="title"/>
          </p:nvPr>
        </p:nvSpPr>
        <p:spPr>
          <a:xfrm>
            <a:off x="1274095" y="34067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9"/>
          <p:cNvSpPr txBox="1">
            <a:spLocks noGrp="1"/>
          </p:cNvSpPr>
          <p:nvPr>
            <p:ph type="sldNum" idx="12"/>
          </p:nvPr>
        </p:nvSpPr>
        <p:spPr>
          <a:xfrm>
            <a:off x="17021104" y="93637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86" y="2222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9"/>
          <p:cNvGrpSpPr/>
          <p:nvPr/>
        </p:nvGrpSpPr>
        <p:grpSpPr>
          <a:xfrm>
            <a:off x="6073906" y="1990633"/>
            <a:ext cx="3358581" cy="960860"/>
            <a:chOff x="4251984" y="1591795"/>
            <a:chExt cx="2239054" cy="640445"/>
          </a:xfrm>
        </p:grpSpPr>
        <p:sp>
          <p:nvSpPr>
            <p:cNvPr id="505" name="Google Shape;505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6" name="Google Shape;506;p9"/>
            <p:cNvSpPr txBox="1"/>
            <p:nvPr/>
          </p:nvSpPr>
          <p:spPr>
            <a:xfrm>
              <a:off x="4745713" y="1634964"/>
              <a:ext cx="125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Açıklık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07" name="Google Shape;507;p9"/>
          <p:cNvSpPr txBox="1"/>
          <p:nvPr/>
        </p:nvSpPr>
        <p:spPr>
          <a:xfrm>
            <a:off x="6073863" y="3475616"/>
            <a:ext cx="3700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Maksimum değerden minimum değeri çıkarınca ortaya çıkan istatistik</a:t>
            </a:r>
            <a:endParaRPr sz="2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8" name="Google Shape;508;p9"/>
          <p:cNvGrpSpPr/>
          <p:nvPr/>
        </p:nvGrpSpPr>
        <p:grpSpPr>
          <a:xfrm>
            <a:off x="14158027" y="1990633"/>
            <a:ext cx="3358581" cy="960860"/>
            <a:chOff x="4251984" y="1591795"/>
            <a:chExt cx="2239054" cy="640445"/>
          </a:xfrm>
        </p:grpSpPr>
        <p:sp>
          <p:nvSpPr>
            <p:cNvPr id="509" name="Google Shape;509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0" name="Google Shape;510;p9"/>
            <p:cNvSpPr txBox="1"/>
            <p:nvPr/>
          </p:nvSpPr>
          <p:spPr>
            <a:xfrm>
              <a:off x="4668166" y="1634964"/>
              <a:ext cx="140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Varyan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1" name="Google Shape;511;p9"/>
          <p:cNvGrpSpPr/>
          <p:nvPr/>
        </p:nvGrpSpPr>
        <p:grpSpPr>
          <a:xfrm>
            <a:off x="10120293" y="1824525"/>
            <a:ext cx="3358581" cy="1293109"/>
            <a:chOff x="4251984" y="1481078"/>
            <a:chExt cx="2239054" cy="861900"/>
          </a:xfrm>
        </p:grpSpPr>
        <p:sp>
          <p:nvSpPr>
            <p:cNvPr id="512" name="Google Shape;512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3" name="Google Shape;513;p9"/>
            <p:cNvSpPr txBox="1"/>
            <p:nvPr/>
          </p:nvSpPr>
          <p:spPr>
            <a:xfrm>
              <a:off x="4646831" y="1481078"/>
              <a:ext cx="1443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Standart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Sapma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14" name="Google Shape;514;p9"/>
          <p:cNvSpPr txBox="1"/>
          <p:nvPr/>
        </p:nvSpPr>
        <p:spPr>
          <a:xfrm>
            <a:off x="10120249" y="3475614"/>
            <a:ext cx="37008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değerlerin ortalamaya ne kadar yakın ya da uzak olduklarını gösteren bir ölçüdür</a:t>
            </a:r>
            <a:endParaRPr sz="24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9"/>
          <p:cNvSpPr txBox="1"/>
          <p:nvPr/>
        </p:nvSpPr>
        <p:spPr>
          <a:xfrm>
            <a:off x="14158292" y="3475614"/>
            <a:ext cx="3700800" cy="295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kümesindeki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değerlerin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ortalamadan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kadar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farklı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olduğunu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yayılımını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gösteren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ölçüdür</a:t>
            </a:r>
            <a:endParaRPr lang="tr-TR"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9"/>
          <p:cNvSpPr/>
          <p:nvPr/>
        </p:nvSpPr>
        <p:spPr>
          <a:xfrm rot="-5400000">
            <a:off x="11452100" y="1560450"/>
            <a:ext cx="1037100" cy="11565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C39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"/>
          <p:cNvSpPr txBox="1"/>
          <p:nvPr/>
        </p:nvSpPr>
        <p:spPr>
          <a:xfrm>
            <a:off x="6416001" y="8255572"/>
            <a:ext cx="1110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b="1" i="0" u="none" strike="noStrike" cap="none">
                <a:solidFill>
                  <a:srgbClr val="C25014"/>
                </a:solidFill>
                <a:latin typeface="Poppins"/>
                <a:ea typeface="Poppins"/>
                <a:cs typeface="Poppins"/>
                <a:sym typeface="Poppins"/>
              </a:rPr>
              <a:t>Tüm değerleri hesaba kattıklarından aykırı değerlerden etkilenir</a:t>
            </a:r>
            <a:endParaRPr sz="3000" b="1" i="0" u="none" strike="noStrike" cap="none">
              <a:solidFill>
                <a:srgbClr val="C250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act Hub">
  <a:themeElements>
    <a:clrScheme name="Simple Light">
      <a:dk1>
        <a:srgbClr val="212020"/>
      </a:dk1>
      <a:lt1>
        <a:srgbClr val="FFFFFF"/>
      </a:lt1>
      <a:dk2>
        <a:srgbClr val="FAF9F6"/>
      </a:dk2>
      <a:lt2>
        <a:srgbClr val="000000"/>
      </a:lt2>
      <a:accent1>
        <a:srgbClr val="F78A3C"/>
      </a:accent1>
      <a:accent2>
        <a:srgbClr val="7EBB55"/>
      </a:accent2>
      <a:accent3>
        <a:srgbClr val="1C395C"/>
      </a:accent3>
      <a:accent4>
        <a:srgbClr val="41BED0"/>
      </a:accent4>
      <a:accent5>
        <a:srgbClr val="FDE2CE"/>
      </a:accent5>
      <a:accent6>
        <a:srgbClr val="DFEED4"/>
      </a:accent6>
      <a:hlink>
        <a:srgbClr val="1C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686</Words>
  <Application>Microsoft Office PowerPoint</Application>
  <PresentationFormat>Custom</PresentationFormat>
  <Paragraphs>226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Play</vt:lpstr>
      <vt:lpstr>Poppins</vt:lpstr>
      <vt:lpstr>Calibri</vt:lpstr>
      <vt:lpstr>Arial</vt:lpstr>
      <vt:lpstr>Poppins Medium</vt:lpstr>
      <vt:lpstr>office theme</vt:lpstr>
      <vt:lpstr>Impact Hub</vt:lpstr>
      <vt:lpstr>PowerPoint Presentation</vt:lpstr>
      <vt:lpstr>PowerPoint Presentation</vt:lpstr>
      <vt:lpstr>Tartışalım</vt:lpstr>
      <vt:lpstr>PowerPoint Presentation</vt:lpstr>
      <vt:lpstr>PowerPoint Presentation</vt:lpstr>
      <vt:lpstr>Nümerik Verilerle Hesaplanabilen İstatistikler</vt:lpstr>
      <vt:lpstr>Merkezi Eğilim Ölçütleri</vt:lpstr>
      <vt:lpstr>PowerPoint Presentation</vt:lpstr>
      <vt:lpstr>Yayılım Ölçütleri</vt:lpstr>
      <vt:lpstr>Yayılım Ölçütleri</vt:lpstr>
      <vt:lpstr>PowerPoint Presentation</vt:lpstr>
      <vt:lpstr>Kategorik Verilerle Hesaplanabilen İstatistikler</vt:lpstr>
      <vt:lpstr>Kategorik veri istatistikleri</vt:lpstr>
      <vt:lpstr>PowerPoint Presentation</vt:lpstr>
      <vt:lpstr>Gruplanmış İstatistikler</vt:lpstr>
      <vt:lpstr>PowerPoint Presentation</vt:lpstr>
      <vt:lpstr>PowerPoint Presentation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Taha Eren Sarnıç</cp:lastModifiedBy>
  <cp:revision>8</cp:revision>
  <dcterms:created xsi:type="dcterms:W3CDTF">2024-10-01T15:43:33Z</dcterms:created>
  <dcterms:modified xsi:type="dcterms:W3CDTF">2025-06-04T15:25:44Z</dcterms:modified>
</cp:coreProperties>
</file>